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defaultTextStyle>
    <a:defPPr lvl="0">
      <a:defRPr lang="en-US"/>
    </a:defPPr>
    <a:lvl1pPr defTabSz="4572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4572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4572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4572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4572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4572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4572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4572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4572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630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9308" y="962758"/>
            <a:ext cx="10364488" cy="3504856"/>
          </a:xfrm>
        </p:spPr>
        <p:txBody>
          <a:bodyPr bIns="0" anchor="b">
            <a:normAutofit/>
          </a:bodyPr>
          <a:lstStyle>
            <a:lvl1pPr algn="ctr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9309" y="4468890"/>
            <a:ext cx="10364486" cy="1173145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1895" y="395169"/>
            <a:ext cx="6752129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2201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032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036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5246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022385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357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55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195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308" y="2107357"/>
            <a:ext cx="10371785" cy="2362808"/>
          </a:xfrm>
        </p:spPr>
        <p:txBody>
          <a:bodyPr anchor="b">
            <a:normAutofit/>
          </a:bodyPr>
          <a:lstStyle>
            <a:lvl1pPr algn="ctr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9308" y="4470165"/>
            <a:ext cx="10371785" cy="1312784"/>
          </a:xfrm>
        </p:spPr>
        <p:txBody>
          <a:bodyPr tIns="91440">
            <a:normAutofit/>
          </a:bodyPr>
          <a:lstStyle>
            <a:lvl1pPr marL="0" indent="0" algn="ct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545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15229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386385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4968" y="2420812"/>
            <a:ext cx="5386385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822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154724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386553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386553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7230" y="2427604"/>
            <a:ext cx="5386553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7230" y="3385790"/>
            <a:ext cx="5386553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663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794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407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7"/>
            <a:ext cx="3554360" cy="2887822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6389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554360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627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5"/>
            <a:ext cx="6638794" cy="2306759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84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671520"/>
            <a:ext cx="6629285" cy="2508161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304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149458" cy="1259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149458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0495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6752129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346749"/>
            <a:ext cx="14630400" cy="300718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7355206"/>
            <a:ext cx="14630400" cy="8915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7365770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12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7B7D5B-9115-1C13-5D35-6F5E0E1286AC}"/>
              </a:ext>
            </a:extLst>
          </p:cNvPr>
          <p:cNvSpPr txBox="1"/>
          <p:nvPr/>
        </p:nvSpPr>
        <p:spPr>
          <a:xfrm>
            <a:off x="4205099" y="2061158"/>
            <a:ext cx="8320497" cy="4565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     : VISWAACSENAR J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   : 23CS131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:ADVANCED JAVA PROGRAMMING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     :</a:t>
            </a:r>
            <a:r>
              <a:rPr lang="en-US" sz="240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INTRODUCTION TO </a:t>
            </a:r>
            <a:r>
              <a:rPr lang="en-US" sz="2000" b="1" dirty="0"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JDBC</a:t>
            </a:r>
            <a:endParaRPr lang="en-US" sz="3200" b="1" dirty="0"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8010"/>
              </a:lnSpc>
              <a:buNone/>
            </a:pPr>
            <a:endParaRPr lang="en-US" sz="2400" dirty="0">
              <a:solidFill>
                <a:srgbClr val="8885A4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8CFFF238-B398-4DFF-DCF1-4071ABDC6EB1}"/>
              </a:ext>
            </a:extLst>
          </p:cNvPr>
          <p:cNvSpPr/>
          <p:nvPr/>
        </p:nvSpPr>
        <p:spPr>
          <a:xfrm>
            <a:off x="2665141" y="1483359"/>
            <a:ext cx="9634653" cy="5452947"/>
          </a:xfrm>
          <a:prstGeom prst="cloud">
            <a:avLst/>
          </a:prstGeom>
          <a:noFill/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84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8607D-273F-4D5F-1A13-124AF72C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53" y="1285201"/>
            <a:ext cx="9669094" cy="5480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CB7A7-9370-2530-472A-E8617DFEB547}"/>
              </a:ext>
            </a:extLst>
          </p:cNvPr>
          <p:cNvSpPr txBox="1"/>
          <p:nvPr/>
        </p:nvSpPr>
        <p:spPr>
          <a:xfrm>
            <a:off x="5397190" y="3367668"/>
            <a:ext cx="8193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893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83055" y="2810999"/>
            <a:ext cx="7831502" cy="73419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endParaRPr lang="en-US" sz="6000" dirty="0">
              <a:solidFill>
                <a:srgbClr val="8885A4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8010"/>
              </a:lnSpc>
              <a:buNone/>
            </a:pPr>
            <a:r>
              <a:rPr lang="en-US" sz="600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INTRODUCTION TO </a:t>
            </a:r>
            <a:r>
              <a:rPr lang="en-US" sz="540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JDBC</a:t>
            </a:r>
            <a:endParaRPr lang="en-US" sz="7200" dirty="0">
              <a:solidFill>
                <a:srgbClr val="8885A4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8010"/>
              </a:lnSpc>
              <a:buNone/>
            </a:pPr>
            <a:endParaRPr lang="en-US" sz="6000" dirty="0">
              <a:solidFill>
                <a:srgbClr val="8885A4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806440" y="3749040"/>
            <a:ext cx="801014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JDBC, or Java Database Connectivity, is an API that allows Java applications to interact with a variety of databases. Understanding JDBC is essential for advanced Java programming, enabling developers to connect, execute queries, and manage database records effectively.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7315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Overview of JDBC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053328" y="2377440"/>
            <a:ext cx="750722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JDBC stands for Java Database Connectivity, which provides a standard interface for connecting Java applications to databases, facilitating data exchange and manipulation.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53328" y="186537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What is JDBC?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053328" y="4215384"/>
            <a:ext cx="750722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JDBC enables Java developers to build robust applications that require database interaction, serving as a bridge between Java applications and various relational databases.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53328" y="6053328"/>
            <a:ext cx="750722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The JDBC API comprises two main packages: java.sql for core functionalities and javax.sql for advanced features like connection pooling.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053328" y="370332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Importance of JDBC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53328" y="554126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Core Components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98678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578815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2176272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583680" y="6327648"/>
            <a:ext cx="72146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Four types: type-1 (JDBC-ODBC bridge), type-2 (Native-API), type-3 (Network Protocol), and type-4 (Thin driver).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5971032" y="400507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2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6583680" y="220370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Two-Tier Architecture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5971032" y="58155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3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5971032" y="21945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1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6583680" y="4014216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Three-Tier Architecture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5806440" y="92354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JDBC Architecture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6583680" y="2715768"/>
            <a:ext cx="72146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Client communicates directly with the database server, with JDBC drivers managing the interaction.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6583680" y="4526280"/>
            <a:ext cx="72146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An intermediate server handles requests between the client and the database, enhancing scalability and security.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583680" y="5824728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Driver Types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301752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301752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3017520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3931920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Utilize Statement and PreparedStatement to execute SQL queries.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710928" y="6565392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ResultSet interface allows iteration through query results.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50976" y="4251960"/>
            <a:ext cx="351129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Establishing Connections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9710928" y="592531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Processing Results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832104" y="1691640"/>
            <a:ext cx="129844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JDBC, or Java Database Connectivity, plays a crucial role in enabling Java applications to interact with databases. By establishing connections, executing queries, and processing results effectively, developers can create dynamic and data-driven applications.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50976" y="5257800"/>
            <a:ext cx="351129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Use DriverManager to connect to a database with a specified URL.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32104" y="6858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Utilizing JDBC for Database Operations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710928" y="3300984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Executing Queries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062472" y="50657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1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818120" y="60807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3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818120" y="40599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2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3227832"/>
            <a:ext cx="2487168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928" y="3227832"/>
            <a:ext cx="2487168" cy="25328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227832"/>
            <a:ext cx="2487168" cy="25328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805672" y="3346704"/>
            <a:ext cx="20116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Error Codes and Messages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1548872" y="3849624"/>
            <a:ext cx="201168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Close resources in a finally block or use try-with-resources.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6053328" y="3346704"/>
            <a:ext cx="20116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SQLException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11548872" y="3346704"/>
            <a:ext cx="20116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Best Practices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8805672" y="4224528"/>
            <a:ext cx="201168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Understanding SQLState codes aids troubleshooting.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5806440" y="220370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Error Handling in JDBC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053328" y="3849624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Primary exception thrown by JDBC for database access errors.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354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8529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8529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85292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50976" y="4379976"/>
            <a:ext cx="3511296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A transaction is a group of SQL operations that are executed as a single unit. A transaction must either complete in its entirety or not at all, ensuring data integrity.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710928" y="556869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Use Cases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Understanding JDBC Transactions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950976" y="3739896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What are Transactions?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710928" y="6199632"/>
            <a:ext cx="3986784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Transactions are essential in operations like fund transfers, where multiple database changes must succeed or fail together. Proper transaction management prevents inconsistent data states.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710928" y="2560320"/>
            <a:ext cx="3986784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JDBC supports transaction management using methods like setAutoCommit(false), commit(), and rollback(). This allows developers to control transaction boundaries effectively.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0928" y="192024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Transaction Management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028432" y="35295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2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028432" y="62819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3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641848" y="49011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1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88" y="2103120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" y="2103120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104" y="2103120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04104" y="537667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JDBC allows executing a batch of SQL statements in a single call, reducing network round trips.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848088" y="5376672"/>
            <a:ext cx="383133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JDBC can call stored procedures, allowing developers to encapsulate complex operations within the database.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60120" y="5376672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This technique improves performance by reusing database connections instead of opening new ones for every request.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9848088" y="486460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Stored Procedures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404104" y="486460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Batch Processing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32104" y="9692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Advanced JDBC Features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60120" y="486460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Connection Pooling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858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JDBC Best Practices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50976" y="3419856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Efficiency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9710928" y="488289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Logging and Monitoring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950976" y="4050792"/>
            <a:ext cx="351129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Minimize resource usage by using connection pooling and batch updates, and ensure proper closing of resources to prevent memory leaks.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710928" y="5522976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Implement logging for database operations and monitor performance metrics to identify and resolve potential bottlenecks in database interactions.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710928" y="195681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8885A4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Security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0928" y="2587752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Protect against SQL injection by utilizing PreparedStatement and always validate user inputs before processing.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781544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3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669280" y="413308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1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8257032" y="31821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2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